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1" r:id="rId4"/>
    <p:sldId id="262" r:id="rId5"/>
    <p:sldId id="264" r:id="rId6"/>
    <p:sldId id="266" r:id="rId7"/>
    <p:sldId id="268" r:id="rId8"/>
    <p:sldId id="275" r:id="rId9"/>
    <p:sldId id="271" r:id="rId10"/>
    <p:sldId id="273" r:id="rId11"/>
    <p:sldId id="295" r:id="rId12"/>
    <p:sldId id="277" r:id="rId13"/>
    <p:sldId id="283" r:id="rId14"/>
    <p:sldId id="285" r:id="rId15"/>
    <p:sldId id="287" r:id="rId16"/>
    <p:sldId id="279" r:id="rId17"/>
    <p:sldId id="280" r:id="rId18"/>
    <p:sldId id="281" r:id="rId19"/>
    <p:sldId id="296" r:id="rId20"/>
    <p:sldId id="297" r:id="rId21"/>
    <p:sldId id="298" r:id="rId22"/>
    <p:sldId id="299" r:id="rId23"/>
    <p:sldId id="291" r:id="rId24"/>
    <p:sldId id="293" r:id="rId25"/>
    <p:sldId id="30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7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8A607-FF52-4243-98DF-FF6EF887C24D}" type="datetimeFigureOut">
              <a:rPr lang="nl-NL" smtClean="0"/>
              <a:t>13-09-16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89BDC-3D25-CA44-B9BD-851B555F53F7}" type="slidenum">
              <a:rPr lang="nl-NL" smtClean="0"/>
              <a:t>‹nr.›</a:t>
            </a:fld>
            <a:endParaRPr lang="nl-NL"/>
          </a:p>
        </p:txBody>
      </p:sp>
    </p:spTree>
    <p:extLst>
      <p:ext uri="{BB962C8B-B14F-4D97-AF65-F5344CB8AC3E}">
        <p14:creationId xmlns:p14="http://schemas.microsoft.com/office/powerpoint/2010/main" val="1268625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Romeinen: veel kennis, cultuur, gebouwen, wegen. Romeinse rijk verdwijnt, kennis verdwijnt. </a:t>
            </a:r>
          </a:p>
        </p:txBody>
      </p:sp>
      <p:sp>
        <p:nvSpPr>
          <p:cNvPr id="1741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ADAE0B-4C7E-DE40-9D61-5D56B7EAD878}" type="slidenum">
              <a:rPr lang="nl-NL" sz="1200"/>
              <a:pPr eaLnBrk="1" hangingPunct="1"/>
              <a:t>3</a:t>
            </a:fld>
            <a:endParaRPr lang="nl-NL"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Abdy van  Senanques, Vaucluse, Frankrijk</a:t>
            </a:r>
          </a:p>
        </p:txBody>
      </p:sp>
      <p:sp>
        <p:nvSpPr>
          <p:cNvPr id="3891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C50C7C-9832-D344-9667-F241C358F2FD}" type="slidenum">
              <a:rPr lang="nl-NL" sz="1200"/>
              <a:pPr eaLnBrk="1" hangingPunct="1"/>
              <a:t>14</a:t>
            </a:fld>
            <a:endParaRPr lang="nl-NL"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Mensen konden niet lezen</a:t>
            </a:r>
            <a:endParaRPr lang="nl-NL" dirty="0"/>
          </a:p>
        </p:txBody>
      </p:sp>
      <p:sp>
        <p:nvSpPr>
          <p:cNvPr id="4" name="Tijdelijke aanduiding voor dianummer 3"/>
          <p:cNvSpPr>
            <a:spLocks noGrp="1"/>
          </p:cNvSpPr>
          <p:nvPr>
            <p:ph type="sldNum" sz="quarter" idx="10"/>
          </p:nvPr>
        </p:nvSpPr>
        <p:spPr/>
        <p:txBody>
          <a:bodyPr/>
          <a:lstStyle/>
          <a:p>
            <a:fld id="{78489BDC-3D25-CA44-B9BD-851B555F53F7}" type="slidenum">
              <a:rPr lang="nl-NL" smtClean="0"/>
              <a:t>16</a:t>
            </a:fld>
            <a:endParaRPr lang="nl-NL"/>
          </a:p>
        </p:txBody>
      </p:sp>
    </p:spTree>
    <p:extLst>
      <p:ext uri="{BB962C8B-B14F-4D97-AF65-F5344CB8AC3E}">
        <p14:creationId xmlns:p14="http://schemas.microsoft.com/office/powerpoint/2010/main" val="543709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Heetwaterbad alleen voor rijken</a:t>
            </a:r>
          </a:p>
          <a:p>
            <a:r>
              <a:rPr lang="nl-NL" dirty="0" smtClean="0"/>
              <a:t>Waren geen riolen,</a:t>
            </a:r>
            <a:r>
              <a:rPr lang="nl-NL" baseline="0" dirty="0" smtClean="0"/>
              <a:t> afval stroomde door open grachten</a:t>
            </a:r>
            <a:endParaRPr lang="nl-NL" dirty="0"/>
          </a:p>
        </p:txBody>
      </p:sp>
      <p:sp>
        <p:nvSpPr>
          <p:cNvPr id="4" name="Tijdelijke aanduiding voor dianummer 3"/>
          <p:cNvSpPr>
            <a:spLocks noGrp="1"/>
          </p:cNvSpPr>
          <p:nvPr>
            <p:ph type="sldNum" sz="quarter" idx="10"/>
          </p:nvPr>
        </p:nvSpPr>
        <p:spPr/>
        <p:txBody>
          <a:bodyPr/>
          <a:lstStyle/>
          <a:p>
            <a:fld id="{78489BDC-3D25-CA44-B9BD-851B555F53F7}" type="slidenum">
              <a:rPr lang="nl-NL" smtClean="0"/>
              <a:t>19</a:t>
            </a:fld>
            <a:endParaRPr lang="nl-NL"/>
          </a:p>
        </p:txBody>
      </p:sp>
    </p:spTree>
    <p:extLst>
      <p:ext uri="{BB962C8B-B14F-4D97-AF65-F5344CB8AC3E}">
        <p14:creationId xmlns:p14="http://schemas.microsoft.com/office/powerpoint/2010/main" val="364256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latin typeface="Calibri" charset="0"/>
              </a:rPr>
              <a:t>Zwarte dood= pest Via ratten verspreid, een derde tot de helft van de bevolking Europa sterft</a:t>
            </a:r>
          </a:p>
          <a:p>
            <a:r>
              <a:rPr lang="nl-NL" baseline="0" dirty="0" smtClean="0">
                <a:latin typeface="Calibri" charset="0"/>
              </a:rPr>
              <a:t>Wereldwijd 70 tot 100 miljoen</a:t>
            </a:r>
          </a:p>
          <a:p>
            <a:r>
              <a:rPr lang="nl-NL" baseline="0" dirty="0" smtClean="0">
                <a:latin typeface="Calibri" charset="0"/>
              </a:rPr>
              <a:t>Straf van God</a:t>
            </a:r>
          </a:p>
          <a:p>
            <a:endParaRPr lang="nl-NL" baseline="0" dirty="0" smtClean="0">
              <a:latin typeface="Calibri" charset="0"/>
            </a:endParaRPr>
          </a:p>
          <a:p>
            <a:r>
              <a:rPr lang="nl-NL" dirty="0" smtClean="0"/>
              <a:t>De dokters in de Middeleeuwen dachten dat je ziek was doordat je te veel bloed had, het bloed werd dus bij de mensen weggenomen door middel van het plaatsen van bloedzuigers op de huid. Soms dachten de dokters dat er te veel kwade stoffen in het bloed van de zieke zat, dat zou gemakkelijk op te lossen zijn door een paar adertjes door te snijden, dit werd ook wel aderlaten genoemd, vrijwel iedere </a:t>
            </a:r>
            <a:r>
              <a:rPr lang="nl-NL" dirty="0" err="1" smtClean="0"/>
              <a:t>pati�nt</a:t>
            </a:r>
            <a:r>
              <a:rPr lang="nl-NL" dirty="0" smtClean="0"/>
              <a:t> bezweek hieraan.</a:t>
            </a:r>
            <a:endParaRPr lang="nl-NL" dirty="0"/>
          </a:p>
        </p:txBody>
      </p:sp>
      <p:sp>
        <p:nvSpPr>
          <p:cNvPr id="4" name="Tijdelijke aanduiding voor dianummer 3"/>
          <p:cNvSpPr>
            <a:spLocks noGrp="1"/>
          </p:cNvSpPr>
          <p:nvPr>
            <p:ph type="sldNum" sz="quarter" idx="10"/>
          </p:nvPr>
        </p:nvSpPr>
        <p:spPr/>
        <p:txBody>
          <a:bodyPr/>
          <a:lstStyle/>
          <a:p>
            <a:fld id="{78489BDC-3D25-CA44-B9BD-851B555F53F7}" type="slidenum">
              <a:rPr lang="nl-NL" smtClean="0"/>
              <a:t>20</a:t>
            </a:fld>
            <a:endParaRPr lang="nl-NL"/>
          </a:p>
        </p:txBody>
      </p:sp>
    </p:spTree>
    <p:extLst>
      <p:ext uri="{BB962C8B-B14F-4D97-AF65-F5344CB8AC3E}">
        <p14:creationId xmlns:p14="http://schemas.microsoft.com/office/powerpoint/2010/main" val="26288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Nog een ander gevaar in de middeleeuwen was brand. Doordat mensen kookten op open vuur, ontstonden er regelmatig branden in de keuken. In kastelen waren om die reden de keukens met de vuren apart gebouwd. Maar in een stad had elk huishouden een haardvuur. De huizen waren vooral van hout. Je kunt je misschien voorstellen, dat als er in één huis brand uitbrak, dat dan vele andere huizen ook in brand gingen. Zo werden hele steden verwoest.</a:t>
            </a:r>
            <a:endParaRPr lang="nl-NL" dirty="0"/>
          </a:p>
        </p:txBody>
      </p:sp>
      <p:sp>
        <p:nvSpPr>
          <p:cNvPr id="4" name="Tijdelijke aanduiding voor dianummer 3"/>
          <p:cNvSpPr>
            <a:spLocks noGrp="1"/>
          </p:cNvSpPr>
          <p:nvPr>
            <p:ph type="sldNum" sz="quarter" idx="10"/>
          </p:nvPr>
        </p:nvSpPr>
        <p:spPr/>
        <p:txBody>
          <a:bodyPr/>
          <a:lstStyle/>
          <a:p>
            <a:fld id="{78489BDC-3D25-CA44-B9BD-851B555F53F7}" type="slidenum">
              <a:rPr lang="nl-NL" smtClean="0"/>
              <a:t>21</a:t>
            </a:fld>
            <a:endParaRPr lang="nl-NL"/>
          </a:p>
        </p:txBody>
      </p:sp>
    </p:spTree>
    <p:extLst>
      <p:ext uri="{BB962C8B-B14F-4D97-AF65-F5344CB8AC3E}">
        <p14:creationId xmlns:p14="http://schemas.microsoft.com/office/powerpoint/2010/main" val="11825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Kindersterfte enorm hoog</a:t>
            </a:r>
          </a:p>
          <a:p>
            <a:r>
              <a:rPr lang="nl-NL" dirty="0" smtClean="0"/>
              <a:t>Reizen is gevaarlijk - Herders brengen nieuws, trekken rond</a:t>
            </a:r>
          </a:p>
          <a:p>
            <a:r>
              <a:rPr lang="nl-NL" dirty="0" smtClean="0"/>
              <a:t>Rampen  straf van God</a:t>
            </a:r>
          </a:p>
          <a:p>
            <a:endParaRPr lang="nl-NL" dirty="0"/>
          </a:p>
        </p:txBody>
      </p:sp>
      <p:sp>
        <p:nvSpPr>
          <p:cNvPr id="4" name="Tijdelijke aanduiding voor dianummer 3"/>
          <p:cNvSpPr>
            <a:spLocks noGrp="1"/>
          </p:cNvSpPr>
          <p:nvPr>
            <p:ph type="sldNum" sz="quarter" idx="10"/>
          </p:nvPr>
        </p:nvSpPr>
        <p:spPr/>
        <p:txBody>
          <a:bodyPr/>
          <a:lstStyle/>
          <a:p>
            <a:fld id="{78489BDC-3D25-CA44-B9BD-851B555F53F7}" type="slidenum">
              <a:rPr lang="nl-NL" smtClean="0"/>
              <a:t>22</a:t>
            </a:fld>
            <a:endParaRPr lang="nl-NL"/>
          </a:p>
        </p:txBody>
      </p:sp>
    </p:spTree>
    <p:extLst>
      <p:ext uri="{BB962C8B-B14F-4D97-AF65-F5344CB8AC3E}">
        <p14:creationId xmlns:p14="http://schemas.microsoft.com/office/powerpoint/2010/main" val="10886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is niet veel bekend over de kleding van de armen in de Middeleeuwen, aangezien zij hun kleding droegen totdat het helemaal versleten was. Vooral bedoeld</a:t>
            </a:r>
            <a:r>
              <a:rPr lang="nl-NL" baseline="0" dirty="0" smtClean="0"/>
              <a:t> als bescherming tegen kou, regen en vuil en goed </a:t>
            </a:r>
            <a:r>
              <a:rPr lang="nl-NL" baseline="0" smtClean="0"/>
              <a:t>kunnen bewegen.</a:t>
            </a:r>
            <a:endParaRPr lang="nl-NL" dirty="0"/>
          </a:p>
        </p:txBody>
      </p:sp>
      <p:sp>
        <p:nvSpPr>
          <p:cNvPr id="4" name="Tijdelijke aanduiding voor dianummer 3"/>
          <p:cNvSpPr>
            <a:spLocks noGrp="1"/>
          </p:cNvSpPr>
          <p:nvPr>
            <p:ph type="sldNum" sz="quarter" idx="10"/>
          </p:nvPr>
        </p:nvSpPr>
        <p:spPr/>
        <p:txBody>
          <a:bodyPr/>
          <a:lstStyle/>
          <a:p>
            <a:fld id="{78489BDC-3D25-CA44-B9BD-851B555F53F7}" type="slidenum">
              <a:rPr lang="nl-NL" smtClean="0"/>
              <a:t>25</a:t>
            </a:fld>
            <a:endParaRPr lang="nl-NL"/>
          </a:p>
        </p:txBody>
      </p:sp>
    </p:spTree>
    <p:extLst>
      <p:ext uri="{BB962C8B-B14F-4D97-AF65-F5344CB8AC3E}">
        <p14:creationId xmlns:p14="http://schemas.microsoft.com/office/powerpoint/2010/main" val="366595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Middeleeuwen beginnen met val Romeinse</a:t>
            </a:r>
            <a:r>
              <a:rPr lang="nl-NL" baseline="0" dirty="0" smtClean="0"/>
              <a:t> rijk +/- 400 na Chr. Westen vervalt in oorlog en chaos. Onder leiding van Karel de Grote (747-814) ontstaat er weer een periode van rust: Christendom groeit enorm. </a:t>
            </a:r>
            <a:endParaRPr lang="nl-NL" dirty="0"/>
          </a:p>
        </p:txBody>
      </p:sp>
      <p:sp>
        <p:nvSpPr>
          <p:cNvPr id="4" name="Tijdelijke aanduiding voor dianummer 3"/>
          <p:cNvSpPr>
            <a:spLocks noGrp="1"/>
          </p:cNvSpPr>
          <p:nvPr>
            <p:ph type="sldNum" sz="quarter" idx="10"/>
          </p:nvPr>
        </p:nvSpPr>
        <p:spPr/>
        <p:txBody>
          <a:bodyPr/>
          <a:lstStyle/>
          <a:p>
            <a:fld id="{78489BDC-3D25-CA44-B9BD-851B555F53F7}" type="slidenum">
              <a:rPr lang="nl-NL" smtClean="0"/>
              <a:t>4</a:t>
            </a:fld>
            <a:endParaRPr lang="nl-NL"/>
          </a:p>
        </p:txBody>
      </p:sp>
    </p:spTree>
    <p:extLst>
      <p:ext uri="{BB962C8B-B14F-4D97-AF65-F5344CB8AC3E}">
        <p14:creationId xmlns:p14="http://schemas.microsoft.com/office/powerpoint/2010/main" val="385107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Islam verspreidt zich: concurrent van het Christendom. Plaats Jeruzalem: in Islam gebied: probleem.</a:t>
            </a:r>
          </a:p>
          <a:p>
            <a:pPr eaLnBrk="1" hangingPunct="1">
              <a:spcBef>
                <a:spcPct val="0"/>
              </a:spcBef>
            </a:pPr>
            <a:r>
              <a:rPr lang="nl-NL">
                <a:latin typeface="Calibri" charset="0"/>
              </a:rPr>
              <a:t>Spanje o.i.v. De arabische cultuur.</a:t>
            </a: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A6AE4D-9B94-BB44-B543-5F65196C221F}" type="slidenum">
              <a:rPr lang="nl-NL" sz="1200"/>
              <a:pPr eaLnBrk="1" hangingPunct="1"/>
              <a:t>5</a:t>
            </a:fld>
            <a:endParaRPr lang="nl-N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dirty="0">
                <a:latin typeface="Calibri" charset="0"/>
              </a:rPr>
              <a:t>Start in </a:t>
            </a:r>
            <a:r>
              <a:rPr lang="nl-NL" dirty="0" err="1">
                <a:latin typeface="Calibri" charset="0"/>
              </a:rPr>
              <a:t>Italie</a:t>
            </a:r>
            <a:r>
              <a:rPr lang="nl-NL" dirty="0">
                <a:latin typeface="Calibri" charset="0"/>
              </a:rPr>
              <a:t>: verspreiding door missionarissen: ontstaan van kleine religieuze gemeenschappen.</a:t>
            </a:r>
          </a:p>
        </p:txBody>
      </p:sp>
      <p:sp>
        <p:nvSpPr>
          <p:cNvPr id="2253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EAD950-61F1-E14B-B245-E1794888C8CF}" type="slidenum">
              <a:rPr lang="nl-NL" sz="1200"/>
              <a:pPr eaLnBrk="1" hangingPunct="1"/>
              <a:t>7</a:t>
            </a:fld>
            <a:endParaRPr lang="nl-NL"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Bier brouwen, scriptorium en onderwijs, ziekenverzorging, nieuwe technieken: landbouwwerktuigen. Streng dagritme. </a:t>
            </a:r>
          </a:p>
        </p:txBody>
      </p:sp>
      <p:sp>
        <p:nvSpPr>
          <p:cNvPr id="2457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94BE67-ECFD-FB41-AF45-590FE081B3F9}" type="slidenum">
              <a:rPr lang="nl-NL" sz="1200"/>
              <a:pPr eaLnBrk="1" hangingPunct="1"/>
              <a:t>8</a:t>
            </a:fld>
            <a:endParaRPr lang="nl-NL"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atin typeface="Calibri" charset="0"/>
            </a:endParaRPr>
          </a:p>
        </p:txBody>
      </p:sp>
      <p:sp>
        <p:nvSpPr>
          <p:cNvPr id="2662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87389A-4129-DB41-B2CE-7CE89DC1F34C}" type="slidenum">
              <a:rPr lang="nl-NL" sz="1200"/>
              <a:pPr eaLnBrk="1" hangingPunct="1"/>
              <a:t>9</a:t>
            </a:fld>
            <a:endParaRPr lang="nl-NL"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Boete doen , vrij komen van zonden.</a:t>
            </a:r>
          </a:p>
          <a:p>
            <a:pPr eaLnBrk="1" hangingPunct="1">
              <a:spcBef>
                <a:spcPct val="0"/>
              </a:spcBef>
            </a:pPr>
            <a:r>
              <a:rPr lang="nl-NL">
                <a:latin typeface="Calibri" charset="0"/>
              </a:rPr>
              <a:t>Reliek helpt om te geloven. </a:t>
            </a:r>
          </a:p>
          <a:p>
            <a:pPr eaLnBrk="1" hangingPunct="1">
              <a:spcBef>
                <a:spcPct val="0"/>
              </a:spcBef>
            </a:pPr>
            <a:r>
              <a:rPr lang="nl-NL">
                <a:latin typeface="Calibri" charset="0"/>
              </a:rPr>
              <a:t>Link: hele heilige: totale geraamte , in reliekschrijn. Leuke link: lijk is ook geplunderd om meerdere relieken te krijgen.</a:t>
            </a:r>
          </a:p>
        </p:txBody>
      </p:sp>
      <p:sp>
        <p:nvSpPr>
          <p:cNvPr id="3072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64795-8F61-4849-BD62-F1077331647B}" type="slidenum">
              <a:rPr lang="nl-NL" sz="1200"/>
              <a:pPr eaLnBrk="1" hangingPunct="1"/>
              <a:t>10</a:t>
            </a:fld>
            <a:endParaRPr lang="nl-NL"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Suger en goddelijke licht benoemen: schittering van het glas in lood of schittering van kerkelijk vaatwerk en relieken: edelstenen en goud en zilver.</a:t>
            </a:r>
          </a:p>
        </p:txBody>
      </p:sp>
      <p:sp>
        <p:nvSpPr>
          <p:cNvPr id="4403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F0A942-551A-7849-8BCA-C5C7E2639F59}" type="slidenum">
              <a:rPr lang="nl-NL" sz="1200"/>
              <a:pPr eaLnBrk="1" hangingPunct="1"/>
              <a:t>11</a:t>
            </a:fld>
            <a:endParaRPr lang="nl-NL"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dirty="0" smtClean="0">
                <a:latin typeface="Calibri" charset="0"/>
              </a:rPr>
              <a:t>Adel en kerk hadden de macht</a:t>
            </a:r>
            <a:endParaRPr lang="nl-NL" dirty="0">
              <a:latin typeface="Calibri" charset="0"/>
            </a:endParaRPr>
          </a:p>
        </p:txBody>
      </p:sp>
      <p:sp>
        <p:nvSpPr>
          <p:cNvPr id="3277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265946-0E12-F84A-B9C8-2DA58A1A04A6}" type="slidenum">
              <a:rPr lang="nl-NL" sz="1200"/>
              <a:pPr eaLnBrk="1" hangingPunct="1"/>
              <a:t>12</a:t>
            </a:fld>
            <a:endParaRPr lang="nl-N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13-09-16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13-09-16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13-09-16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13-09-16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13-09-16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13-09-16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13-09-16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13-09-16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hyperlink" Target="http://www.focus-wtv.be/nieuws/reliekschrijn-van-abt-koksijdse-duinenabdij-geopend"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png"/><Relationship Id="rId6" Type="http://schemas.openxmlformats.org/officeDocument/2006/relationships/image" Target="../media/image48.jpeg"/><Relationship Id="rId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6600" b="1" dirty="0" smtClean="0"/>
              <a:t>Middeleeuwen</a:t>
            </a:r>
            <a:endParaRPr lang="nl-NL" sz="6600" b="1" dirty="0"/>
          </a:p>
        </p:txBody>
      </p:sp>
      <p:sp>
        <p:nvSpPr>
          <p:cNvPr id="3" name="Subtitel 2"/>
          <p:cNvSpPr>
            <a:spLocks noGrp="1"/>
          </p:cNvSpPr>
          <p:nvPr>
            <p:ph type="subTitle" idx="1"/>
          </p:nvPr>
        </p:nvSpPr>
        <p:spPr/>
        <p:txBody>
          <a:bodyPr/>
          <a:lstStyle/>
          <a:p>
            <a:r>
              <a:rPr lang="nl-NL" dirty="0" smtClean="0"/>
              <a:t>Algemene inleiding</a:t>
            </a:r>
            <a:endParaRPr lang="nl-NL" dirty="0"/>
          </a:p>
        </p:txBody>
      </p:sp>
    </p:spTree>
    <p:extLst>
      <p:ext uri="{BB962C8B-B14F-4D97-AF65-F5344CB8AC3E}">
        <p14:creationId xmlns:p14="http://schemas.microsoft.com/office/powerpoint/2010/main" val="1672303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3200" dirty="0" smtClean="0"/>
              <a:t>KATHOLIEKE KERK EN HEILIGEN, RELIKWIEEN  EN PELGRIMSTOCHTEN</a:t>
            </a:r>
            <a:endParaRPr lang="en-GB" sz="3200" dirty="0" smtClean="0"/>
          </a:p>
        </p:txBody>
      </p:sp>
      <p:sp>
        <p:nvSpPr>
          <p:cNvPr id="9219" name="Rectangle 3"/>
          <p:cNvSpPr>
            <a:spLocks noGrp="1" noChangeArrowheads="1"/>
          </p:cNvSpPr>
          <p:nvPr>
            <p:ph type="body" idx="1"/>
          </p:nvPr>
        </p:nvSpPr>
        <p:spPr/>
        <p:txBody>
          <a:bodyPr/>
          <a:lstStyle/>
          <a:p>
            <a:pPr marL="0" indent="0" eaLnBrk="1" hangingPunct="1">
              <a:buFontTx/>
              <a:buNone/>
              <a:defRPr/>
            </a:pPr>
            <a:r>
              <a:rPr lang="en-US" sz="1600" dirty="0" smtClean="0"/>
              <a:t>Route </a:t>
            </a:r>
            <a:r>
              <a:rPr lang="en-US" sz="1600" dirty="0" err="1" smtClean="0"/>
              <a:t>naar</a:t>
            </a:r>
            <a:r>
              <a:rPr lang="en-US" sz="1600" dirty="0" smtClean="0"/>
              <a:t> Santiago de </a:t>
            </a:r>
            <a:r>
              <a:rPr lang="en-US" sz="1600" dirty="0" err="1" smtClean="0"/>
              <a:t>Compostella</a:t>
            </a:r>
            <a:r>
              <a:rPr lang="en-US" sz="1600" dirty="0" smtClean="0"/>
              <a:t>  </a:t>
            </a:r>
            <a:endParaRPr lang="en-GB" sz="1600" dirty="0" smtClean="0"/>
          </a:p>
        </p:txBody>
      </p:sp>
      <p:pic>
        <p:nvPicPr>
          <p:cNvPr id="29699" name="Picture 4" descr="pelgrimstochten kaart europ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1989138"/>
            <a:ext cx="2881312"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relieken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08400" y="1628775"/>
            <a:ext cx="218122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reliekhouder helige stefanu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7763" y="1628775"/>
            <a:ext cx="21812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kstvak 1"/>
          <p:cNvSpPr txBox="1">
            <a:spLocks noChangeArrowheads="1"/>
          </p:cNvSpPr>
          <p:nvPr/>
        </p:nvSpPr>
        <p:spPr bwMode="auto">
          <a:xfrm>
            <a:off x="179388" y="6092825"/>
            <a:ext cx="12580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1800">
                <a:hlinkClick r:id="rId6"/>
              </a:rPr>
              <a:t>http://www.focus-wtv.be/nieuws/reliekschrijn-van-abt-koksijdse-duinenabdij-geopend</a:t>
            </a:r>
            <a:endParaRPr lang="nl-NL" sz="1800"/>
          </a:p>
          <a:p>
            <a:pPr eaLnBrk="1" hangingPunct="1"/>
            <a:endParaRPr lang="nl-NL" sz="1800"/>
          </a:p>
        </p:txBody>
      </p:sp>
    </p:spTree>
    <p:extLst>
      <p:ext uri="{BB962C8B-B14F-4D97-AF65-F5344CB8AC3E}">
        <p14:creationId xmlns:p14="http://schemas.microsoft.com/office/powerpoint/2010/main" val="27438376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2800" dirty="0" smtClean="0"/>
              <a:t>Grote </a:t>
            </a:r>
            <a:r>
              <a:rPr lang="en-US" sz="2800" dirty="0" err="1" smtClean="0"/>
              <a:t>kathedralen</a:t>
            </a:r>
            <a:endParaRPr lang="en-GB" sz="2800" dirty="0" smtClean="0"/>
          </a:p>
        </p:txBody>
      </p:sp>
      <p:sp>
        <p:nvSpPr>
          <p:cNvPr id="10243" name="Rectangle 3"/>
          <p:cNvSpPr>
            <a:spLocks noGrp="1" noChangeArrowheads="1"/>
          </p:cNvSpPr>
          <p:nvPr>
            <p:ph type="body" idx="1"/>
          </p:nvPr>
        </p:nvSpPr>
        <p:spPr/>
        <p:txBody>
          <a:bodyPr/>
          <a:lstStyle/>
          <a:p>
            <a:pPr eaLnBrk="1" hangingPunct="1">
              <a:defRPr/>
            </a:pPr>
            <a:endParaRPr lang="nl-NL" smtClean="0"/>
          </a:p>
        </p:txBody>
      </p:sp>
      <p:pic>
        <p:nvPicPr>
          <p:cNvPr id="43011" name="Picture 4" descr="chartres glas in loo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1557338"/>
            <a:ext cx="38560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chartres interieu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1557338"/>
            <a:ext cx="36623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9966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hangingPunct="1">
              <a:defRPr/>
            </a:pPr>
            <a:r>
              <a:rPr lang="nl-NL" sz="3200" dirty="0" smtClean="0"/>
              <a:t>DRIE STANDEN: </a:t>
            </a:r>
            <a:r>
              <a:rPr lang="nl-NL" sz="3200" dirty="0"/>
              <a:t>adel- kerk- volk </a:t>
            </a:r>
            <a:r>
              <a:rPr lang="nl-NL" dirty="0"/>
              <a:t/>
            </a:r>
            <a:br>
              <a:rPr lang="nl-NL" dirty="0"/>
            </a:br>
            <a:endParaRPr lang="nl-NL" dirty="0" smtClean="0"/>
          </a:p>
        </p:txBody>
      </p:sp>
      <p:pic>
        <p:nvPicPr>
          <p:cNvPr id="4" name="Tijdelijke aanduiding voor inhoud 3" descr="http://www.historien.nl/wp-content/uploads/2014/08/387px-Les_Tr%C3%A8s_Riches_Heures_du_duc_de_Berry_Janvier.jpg"/>
          <p:cNvPicPr>
            <a:picLocks/>
          </p:cNvPicPr>
          <p:nvPr/>
        </p:nvPicPr>
        <p:blipFill>
          <a:blip r:embed="rId3" cstate="email">
            <a:extLst>
              <a:ext uri="{28A0092B-C50C-407E-A947-70E740481C1C}">
                <a14:useLocalDpi xmlns:a14="http://schemas.microsoft.com/office/drawing/2010/main"/>
              </a:ext>
            </a:extLst>
          </a:blip>
          <a:srcRect l="-90719" r="-90719"/>
          <a:stretch>
            <a:fillRect/>
          </a:stretch>
        </p:blipFill>
        <p:spPr bwMode="auto">
          <a:xfrm>
            <a:off x="-2268538" y="1643044"/>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5" name="Tijdelijke aanduiding voor inhoud 4" descr="http://www.middeleeuwigheden.nl/images/wwb_img99.jpg"/>
          <p:cNvPicPr>
            <a:picLocks noGrp="1"/>
          </p:cNvPicPr>
          <p:nvPr>
            <p:ph idx="1"/>
          </p:nvPr>
        </p:nvPicPr>
        <p:blipFill>
          <a:blip r:embed="rId4" cstate="email">
            <a:extLst>
              <a:ext uri="{28A0092B-C50C-407E-A947-70E740481C1C}">
                <a14:useLocalDpi xmlns:a14="http://schemas.microsoft.com/office/drawing/2010/main"/>
              </a:ext>
            </a:extLst>
          </a:blip>
          <a:srcRect t="-19087" b="-19087"/>
          <a:stretch>
            <a:fillRect/>
          </a:stretch>
        </p:blipFill>
        <p:spPr>
          <a:xfrm>
            <a:off x="3708400" y="3514707"/>
            <a:ext cx="4691063" cy="2952750"/>
          </a:xfrm>
        </p:spPr>
      </p:pic>
      <p:pic>
        <p:nvPicPr>
          <p:cNvPr id="31748" name="Afbeelding 5" descr="http://www.broerendebruijn.nl/Afbeeldingen/Monniken%20in%20kapittel%20bijee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8400" y="1066782"/>
            <a:ext cx="46799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83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defRPr/>
            </a:pPr>
            <a:r>
              <a:rPr lang="en-US" sz="3200" dirty="0" err="1" smtClean="0"/>
              <a:t>Waar</a:t>
            </a:r>
            <a:r>
              <a:rPr lang="en-US" sz="3200" dirty="0" smtClean="0"/>
              <a:t> </a:t>
            </a:r>
            <a:r>
              <a:rPr lang="en-US" sz="3200" dirty="0" err="1" smtClean="0"/>
              <a:t>woont</a:t>
            </a:r>
            <a:r>
              <a:rPr lang="en-US" sz="3200" dirty="0" smtClean="0"/>
              <a:t> de </a:t>
            </a:r>
            <a:r>
              <a:rPr lang="en-US" sz="3200" dirty="0" err="1" smtClean="0"/>
              <a:t>adel</a:t>
            </a:r>
            <a:r>
              <a:rPr lang="en-US" sz="3200" dirty="0" smtClean="0"/>
              <a:t> ?</a:t>
            </a:r>
            <a:endParaRPr lang="en-GB" sz="3200" dirty="0" smtClean="0"/>
          </a:p>
        </p:txBody>
      </p:sp>
      <p:pic>
        <p:nvPicPr>
          <p:cNvPr id="11276" name="Picture 12" descr="Gebroeders van Limburg de maand april"/>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411413" y="1773238"/>
            <a:ext cx="2203450" cy="34559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6867" name="Picture 15" descr="muiderslot%20zijzicht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404813"/>
            <a:ext cx="381635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7" descr="54-5b3e7b91a294770d8ce7ca9680a7b6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1773238"/>
            <a:ext cx="205740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ijdelijke aanduiding voor inhoud 7" descr="http://www.familytours.nl/images/69/7417.320.jpg"/>
          <p:cNvPicPr>
            <a:picLocks noGrp="1"/>
          </p:cNvPicPr>
          <p:nvPr>
            <p:ph sz="half" idx="2"/>
          </p:nvPr>
        </p:nvPicPr>
        <p:blipFill>
          <a:blip r:embed="rId5" cstate="email">
            <a:extLst>
              <a:ext uri="{28A0092B-C50C-407E-A947-70E740481C1C}">
                <a14:useLocalDpi xmlns:a14="http://schemas.microsoft.com/office/drawing/2010/main"/>
              </a:ext>
            </a:extLst>
          </a:blip>
          <a:srcRect t="-31876" b="-31876"/>
          <a:stretch>
            <a:fillRect/>
          </a:stretch>
        </p:blipFill>
        <p:spPr>
          <a:xfrm>
            <a:off x="4859338" y="2924175"/>
            <a:ext cx="4038600" cy="4525963"/>
          </a:xfrm>
        </p:spPr>
      </p:pic>
    </p:spTree>
    <p:extLst>
      <p:ext uri="{BB962C8B-B14F-4D97-AF65-F5344CB8AC3E}">
        <p14:creationId xmlns:p14="http://schemas.microsoft.com/office/powerpoint/2010/main" val="14302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7875"/>
          </a:xfrm>
        </p:spPr>
        <p:txBody>
          <a:bodyPr/>
          <a:lstStyle/>
          <a:p>
            <a:pPr eaLnBrk="1" hangingPunct="1">
              <a:defRPr/>
            </a:pPr>
            <a:r>
              <a:rPr lang="en-GB" sz="3200" dirty="0" err="1" smtClean="0"/>
              <a:t>Waar</a:t>
            </a:r>
            <a:r>
              <a:rPr lang="en-GB" sz="3200" dirty="0" smtClean="0"/>
              <a:t> </a:t>
            </a:r>
            <a:r>
              <a:rPr lang="en-GB" sz="3200" dirty="0" err="1" smtClean="0"/>
              <a:t>woont</a:t>
            </a:r>
            <a:r>
              <a:rPr lang="en-GB" sz="3200" dirty="0" smtClean="0"/>
              <a:t> de </a:t>
            </a:r>
            <a:r>
              <a:rPr lang="en-GB" sz="3200" dirty="0" err="1" smtClean="0"/>
              <a:t>kloosterling</a:t>
            </a:r>
            <a:r>
              <a:rPr lang="en-GB" sz="3200" dirty="0" smtClean="0"/>
              <a:t> ?</a:t>
            </a:r>
          </a:p>
        </p:txBody>
      </p:sp>
      <p:sp>
        <p:nvSpPr>
          <p:cNvPr id="5123" name="Rectangle 3"/>
          <p:cNvSpPr>
            <a:spLocks noGrp="1" noChangeArrowheads="1"/>
          </p:cNvSpPr>
          <p:nvPr>
            <p:ph type="body" idx="1"/>
          </p:nvPr>
        </p:nvSpPr>
        <p:spPr/>
        <p:txBody>
          <a:bodyPr/>
          <a:lstStyle/>
          <a:p>
            <a:pPr eaLnBrk="1" hangingPunct="1">
              <a:defRPr/>
            </a:pPr>
            <a:endParaRPr lang="en-GB" dirty="0" smtClean="0"/>
          </a:p>
          <a:p>
            <a:pPr eaLnBrk="1" hangingPunct="1">
              <a:defRPr/>
            </a:pPr>
            <a:endParaRPr lang="en-GB" dirty="0"/>
          </a:p>
          <a:p>
            <a:pPr eaLnBrk="1" hangingPunct="1">
              <a:defRPr/>
            </a:pPr>
            <a:endParaRPr lang="en-GB" dirty="0" smtClean="0"/>
          </a:p>
          <a:p>
            <a:pPr eaLnBrk="1" hangingPunct="1">
              <a:defRPr/>
            </a:pPr>
            <a:endParaRPr lang="en-GB" dirty="0"/>
          </a:p>
          <a:p>
            <a:pPr eaLnBrk="1" hangingPunct="1">
              <a:defRPr/>
            </a:pPr>
            <a:endParaRPr lang="en-GB" sz="1800" dirty="0" smtClean="0"/>
          </a:p>
        </p:txBody>
      </p:sp>
      <p:pic>
        <p:nvPicPr>
          <p:cNvPr id="37891" name="Picture 7" descr="DSCF025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1268413"/>
            <a:ext cx="381635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Afbeelding 5" descr="https://upload.wikimedia.org/wikipedia/commons/thumb/f/ff/Abbaye-senanque-gordes-iso.jpg/350px-Abbaye-senanque-gordes-is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1613" y="1268413"/>
            <a:ext cx="44418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Afbeelding 6" descr="http://jtummers.be/vacantie_2012/senanque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0975" y="4516438"/>
            <a:ext cx="439102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Afbeelding 7" descr="http://users.telenet.be/my_homepage/AbdijvanSenanque/kloostergangabdijsenanqu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8413" y="4508500"/>
            <a:ext cx="3670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615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defRPr/>
            </a:pPr>
            <a:r>
              <a:rPr lang="nl-NL" sz="3200" dirty="0" smtClean="0"/>
              <a:t>Waar woont het volk ? Dorp of stad ?</a:t>
            </a:r>
            <a:endParaRPr lang="nl-NL" sz="3200" dirty="0"/>
          </a:p>
        </p:txBody>
      </p:sp>
      <p:pic>
        <p:nvPicPr>
          <p:cNvPr id="4" name="Tijdelijke aanduiding voor inhoud 3" descr="http://geschiedenisendidactiek.wp.hum.uu.nl/files/2012/12/dorp1.pn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7950" y="1268413"/>
            <a:ext cx="4257675" cy="2265362"/>
          </a:xfrm>
        </p:spPr>
      </p:pic>
      <p:pic>
        <p:nvPicPr>
          <p:cNvPr id="39939" name="Afbeelding 4" descr="http://www.ijsselfestivalzutphen.nl/attachments/Image/middeleeuwen_plaatj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3" y="3789363"/>
            <a:ext cx="453231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Afbeelding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3789363"/>
            <a:ext cx="3979862"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Afbeelding 6" descr="http://www.dutleysheritagefoundation.nl/styled-5/styled-55/files/4.20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2975" y="1268413"/>
            <a:ext cx="3922713"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331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537"/>
          </a:xfrm>
        </p:spPr>
        <p:txBody>
          <a:bodyPr>
            <a:normAutofit fontScale="90000"/>
          </a:bodyPr>
          <a:lstStyle/>
          <a:p>
            <a:pPr>
              <a:defRPr/>
            </a:pPr>
            <a:r>
              <a:rPr lang="nl-NL" dirty="0" smtClean="0"/>
              <a:t/>
            </a:r>
            <a:br>
              <a:rPr lang="nl-NL" dirty="0" smtClean="0"/>
            </a:br>
            <a:r>
              <a:rPr lang="nl-NL" sz="2800" dirty="0" smtClean="0"/>
              <a:t>Wat vond men belangrijk in het leven ?</a:t>
            </a:r>
            <a:br>
              <a:rPr lang="nl-NL" sz="2800" dirty="0" smtClean="0"/>
            </a:br>
            <a:endParaRPr lang="nl-NL" sz="2800" dirty="0"/>
          </a:p>
        </p:txBody>
      </p:sp>
      <p:sp>
        <p:nvSpPr>
          <p:cNvPr id="5" name="Tijdelijke aanduiding voor inhoud 4"/>
          <p:cNvSpPr>
            <a:spLocks noGrp="1"/>
          </p:cNvSpPr>
          <p:nvPr>
            <p:ph idx="1"/>
          </p:nvPr>
        </p:nvSpPr>
        <p:spPr>
          <a:xfrm>
            <a:off x="457200" y="981075"/>
            <a:ext cx="8229600" cy="5145088"/>
          </a:xfrm>
        </p:spPr>
        <p:txBody>
          <a:bodyPr/>
          <a:lstStyle/>
          <a:p>
            <a:pPr>
              <a:defRPr/>
            </a:pPr>
            <a:r>
              <a:rPr lang="nl-NL" sz="2000" dirty="0" smtClean="0"/>
              <a:t>Leven in het teken van God</a:t>
            </a:r>
          </a:p>
          <a:p>
            <a:pPr>
              <a:defRPr/>
            </a:pPr>
            <a:r>
              <a:rPr lang="nl-NL" sz="2000" dirty="0" smtClean="0"/>
              <a:t>Belonen ( hemel ) en straffen ( hel ) en goed maken ( boete doen, aflaten, pelgrimstocht)</a:t>
            </a:r>
          </a:p>
          <a:p>
            <a:pPr>
              <a:defRPr/>
            </a:pPr>
            <a:r>
              <a:rPr lang="nl-NL" sz="2000" dirty="0" smtClean="0"/>
              <a:t>Bidden, discipline en werken</a:t>
            </a:r>
            <a:endParaRPr lang="nl-NL" sz="2000" dirty="0"/>
          </a:p>
        </p:txBody>
      </p:sp>
      <p:pic>
        <p:nvPicPr>
          <p:cNvPr id="33795" name="Afbeelding 5" descr="http://www.haarlemskleinkoor.nl/dodendans/gfx_content/memling_oordee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350" y="2492375"/>
            <a:ext cx="61214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182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6-09-04 om 16.32.37.png"/>
          <p:cNvPicPr>
            <a:picLocks noGrp="1" noChangeAspect="1"/>
          </p:cNvPicPr>
          <p:nvPr>
            <p:ph idx="1"/>
          </p:nvPr>
        </p:nvPicPr>
        <p:blipFill>
          <a:blip r:embed="rId2" cstate="email">
            <a:extLst>
              <a:ext uri="{28A0092B-C50C-407E-A947-70E740481C1C}">
                <a14:useLocalDpi xmlns:a14="http://schemas.microsoft.com/office/drawing/2010/main"/>
              </a:ext>
            </a:extLst>
          </a:blip>
          <a:srcRect l="-22234" r="-22234"/>
          <a:stretch>
            <a:fillRect/>
          </a:stretch>
        </p:blipFill>
        <p:spPr/>
      </p:pic>
    </p:spTree>
    <p:extLst>
      <p:ext uri="{BB962C8B-B14F-4D97-AF65-F5344CB8AC3E}">
        <p14:creationId xmlns:p14="http://schemas.microsoft.com/office/powerpoint/2010/main" val="18912472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6-09-04 om 16.33.37.png"/>
          <p:cNvPicPr>
            <a:picLocks noGrp="1" noChangeAspect="1"/>
          </p:cNvPicPr>
          <p:nvPr>
            <p:ph idx="1"/>
          </p:nvPr>
        </p:nvPicPr>
        <p:blipFill>
          <a:blip r:embed="rId2" cstate="email">
            <a:extLst>
              <a:ext uri="{28A0092B-C50C-407E-A947-70E740481C1C}">
                <a14:useLocalDpi xmlns:a14="http://schemas.microsoft.com/office/drawing/2010/main"/>
              </a:ext>
            </a:extLst>
          </a:blip>
          <a:srcRect l="-35112" r="-35112"/>
          <a:stretch>
            <a:fillRect/>
          </a:stretch>
        </p:blipFill>
        <p:spPr/>
      </p:pic>
    </p:spTree>
    <p:extLst>
      <p:ext uri="{BB962C8B-B14F-4D97-AF65-F5344CB8AC3E}">
        <p14:creationId xmlns:p14="http://schemas.microsoft.com/office/powerpoint/2010/main" val="20148442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Gevaren in de Middeleeuwen</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9110" y="2679422"/>
            <a:ext cx="328136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10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Middeleeuwen</a:t>
            </a:r>
            <a:endParaRPr lang="nl-NL" dirty="0"/>
          </a:p>
        </p:txBody>
      </p:sp>
      <p:sp>
        <p:nvSpPr>
          <p:cNvPr id="3" name="Tijdelijke aanduiding voor inhoud 2"/>
          <p:cNvSpPr>
            <a:spLocks noGrp="1"/>
          </p:cNvSpPr>
          <p:nvPr>
            <p:ph idx="1"/>
          </p:nvPr>
        </p:nvSpPr>
        <p:spPr/>
        <p:txBody>
          <a:bodyPr/>
          <a:lstStyle/>
          <a:p>
            <a:r>
              <a:rPr lang="nl-NL" dirty="0" smtClean="0"/>
              <a:t>+/- 500 – 1000     Vroege Middeleeuwen</a:t>
            </a:r>
          </a:p>
          <a:p>
            <a:endParaRPr lang="nl-NL" dirty="0"/>
          </a:p>
          <a:p>
            <a:r>
              <a:rPr lang="nl-NL" dirty="0" smtClean="0"/>
              <a:t>+/- 1000  -1300   Hoge Middeleeuwen</a:t>
            </a:r>
          </a:p>
          <a:p>
            <a:endParaRPr lang="nl-NL" dirty="0"/>
          </a:p>
          <a:p>
            <a:r>
              <a:rPr lang="nl-NL" dirty="0" smtClean="0"/>
              <a:t>+/- 1300 – 1500   Late Middeleeuwen</a:t>
            </a:r>
            <a:endParaRPr lang="nl-NL" dirty="0"/>
          </a:p>
        </p:txBody>
      </p:sp>
    </p:spTree>
    <p:extLst>
      <p:ext uri="{BB962C8B-B14F-4D97-AF65-F5344CB8AC3E}">
        <p14:creationId xmlns:p14="http://schemas.microsoft.com/office/powerpoint/2010/main" val="36871775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Tijdelijke aanduiding voor inhoud 3" descr="http://www.historischnieuwsblad.nl/upload/artikel/hn/pest.jpg"/>
          <p:cNvPicPr>
            <a:picLocks/>
          </p:cNvPicPr>
          <p:nvPr/>
        </p:nvPicPr>
        <p:blipFill>
          <a:blip r:embed="rId3" cstate="email">
            <a:extLst>
              <a:ext uri="{28A0092B-C50C-407E-A947-70E740481C1C}">
                <a14:useLocalDpi xmlns:a14="http://schemas.microsoft.com/office/drawing/2010/main"/>
              </a:ext>
            </a:extLst>
          </a:blip>
          <a:srcRect l="-18698" r="-18698"/>
          <a:stretch>
            <a:fillRect/>
          </a:stretch>
        </p:blipFill>
        <p:spPr>
          <a:xfrm>
            <a:off x="1447092" y="1811338"/>
            <a:ext cx="4978400" cy="2409825"/>
          </a:xfrm>
          <a:prstGeom prst="rect">
            <a:avLst/>
          </a:prstGeom>
        </p:spPr>
      </p:pic>
    </p:spTree>
    <p:extLst>
      <p:ext uri="{BB962C8B-B14F-4D97-AF65-F5344CB8AC3E}">
        <p14:creationId xmlns:p14="http://schemas.microsoft.com/office/powerpoint/2010/main" val="18223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5"/>
          <p:cNvPicPr>
            <a:picLocks noGrp="1" noChangeAspect="1"/>
          </p:cNvPicPr>
          <p:nvPr>
            <p:ph idx="1"/>
          </p:nvPr>
        </p:nvPicPr>
        <p:blipFill>
          <a:blip r:embed="rId3" cstate="email">
            <a:extLst>
              <a:ext uri="{28A0092B-C50C-407E-A947-70E740481C1C}">
                <a14:useLocalDpi xmlns:a14="http://schemas.microsoft.com/office/drawing/2010/main"/>
              </a:ext>
            </a:extLst>
          </a:blip>
          <a:srcRect l="-40704" r="-4070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40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50157" y="2390394"/>
            <a:ext cx="3606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02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537"/>
          </a:xfrm>
        </p:spPr>
        <p:txBody>
          <a:bodyPr>
            <a:normAutofit fontScale="90000"/>
          </a:bodyPr>
          <a:lstStyle/>
          <a:p>
            <a:pPr algn="r" eaLnBrk="1" hangingPunct="1">
              <a:defRPr/>
            </a:pPr>
            <a:r>
              <a:rPr lang="nl-NL" sz="2800" dirty="0" smtClean="0"/>
              <a:t>Vermaak in de middeleeuwen</a:t>
            </a:r>
          </a:p>
        </p:txBody>
      </p:sp>
      <p:pic>
        <p:nvPicPr>
          <p:cNvPr id="46082" name="Afbeelding 3" descr="http://www.clubs.nl/ClubsData/19886/incoming/trompetspel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025" y="908050"/>
            <a:ext cx="17287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Afbeelding 4" descr="http://upload.wikimedia.org/wikipedia/commons/4/4c/Troubadours_berl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260350"/>
            <a:ext cx="2160587"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Afbeelding 5" descr="http://static.digischool.nl/mu/leerlingen/geschiedenis/middeleeuwen/plaatjes/troubadou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088" y="4724400"/>
            <a:ext cx="31686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Afbeelding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3800" y="908050"/>
            <a:ext cx="16557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ijdelijke aanduiding voor inhoud 7" descr="ttp://home.scarlet.be/~jan195/geschiedenis/cluyte.jpg"/>
          <p:cNvPicPr>
            <a:picLocks noGrp="1"/>
          </p:cNvPicPr>
          <p:nvPr>
            <p:ph idx="1"/>
          </p:nvPr>
        </p:nvPicPr>
        <p:blipFill>
          <a:blip r:embed="rId6" cstate="email">
            <a:extLst>
              <a:ext uri="{28A0092B-C50C-407E-A947-70E740481C1C}">
                <a14:useLocalDpi xmlns:a14="http://schemas.microsoft.com/office/drawing/2010/main"/>
              </a:ext>
            </a:extLst>
          </a:blip>
          <a:srcRect l="-40552" r="-40552"/>
          <a:stretch>
            <a:fillRect/>
          </a:stretch>
        </p:blipFill>
        <p:spPr>
          <a:xfrm>
            <a:off x="2987675" y="2636838"/>
            <a:ext cx="7138988" cy="3994150"/>
          </a:xfrm>
        </p:spPr>
      </p:pic>
      <p:pic>
        <p:nvPicPr>
          <p:cNvPr id="46087" name="Afbeelding 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042988" y="2924175"/>
            <a:ext cx="29845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6505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t>Hofdans en volksvermaak</a:t>
            </a:r>
          </a:p>
        </p:txBody>
      </p:sp>
      <p:pic>
        <p:nvPicPr>
          <p:cNvPr id="4" name="Tijdelijke aanduiding voor inhoud 3" descr="https://s-media-cache-ak0.pinimg.com/originals/ac/03/55/ac0355518c446c5a4bd69373a802a88b.jpg"/>
          <p:cNvPicPr>
            <a:picLocks noGrp="1"/>
          </p:cNvPicPr>
          <p:nvPr>
            <p:ph idx="1"/>
          </p:nvPr>
        </p:nvPicPr>
        <p:blipFill>
          <a:blip r:embed="rId2" cstate="email">
            <a:extLst>
              <a:ext uri="{28A0092B-C50C-407E-A947-70E740481C1C}">
                <a14:useLocalDpi xmlns:a14="http://schemas.microsoft.com/office/drawing/2010/main"/>
              </a:ext>
            </a:extLst>
          </a:blip>
          <a:srcRect l="-14651" r="-14651"/>
          <a:stretch>
            <a:fillRect/>
          </a:stretch>
        </p:blipFill>
        <p:spPr>
          <a:xfrm>
            <a:off x="-396875" y="1412875"/>
            <a:ext cx="4752975" cy="2409825"/>
          </a:xfrm>
        </p:spPr>
      </p:pic>
      <p:pic>
        <p:nvPicPr>
          <p:cNvPr id="47107" name="Afbeelding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4300" y="2852738"/>
            <a:ext cx="4953000"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9822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Kleding</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07859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sz="3200" dirty="0" smtClean="0"/>
              <a:t>Veranderingen in Europa: </a:t>
            </a:r>
            <a:br>
              <a:rPr lang="nl-NL" sz="3200" dirty="0" smtClean="0"/>
            </a:br>
            <a:r>
              <a:rPr lang="nl-NL" sz="3200" dirty="0" smtClean="0"/>
              <a:t>West en oost Romeinse rijk</a:t>
            </a:r>
          </a:p>
        </p:txBody>
      </p:sp>
      <p:pic>
        <p:nvPicPr>
          <p:cNvPr id="4" name="Tijdelijke aanduiding voor inhoud 3" descr="http://intern.strabrecht.nl/sectie/ckv/01/Romeinse%20kunst/Kaarten/1.1_Kaart_uitbreiding_Romeinse_rijk.jpg"/>
          <p:cNvPicPr>
            <a:picLocks noGrp="1"/>
          </p:cNvPicPr>
          <p:nvPr>
            <p:ph idx="1"/>
          </p:nvPr>
        </p:nvPicPr>
        <p:blipFill>
          <a:blip r:embed="rId3" cstate="email">
            <a:extLst>
              <a:ext uri="{28A0092B-C50C-407E-A947-70E740481C1C}">
                <a14:useLocalDpi xmlns:a14="http://schemas.microsoft.com/office/drawing/2010/main"/>
              </a:ext>
            </a:extLst>
          </a:blip>
          <a:srcRect l="-7550" r="-7550"/>
          <a:stretch>
            <a:fillRect/>
          </a:stretch>
        </p:blipFill>
        <p:spPr/>
      </p:pic>
    </p:spTree>
    <p:extLst>
      <p:ext uri="{BB962C8B-B14F-4D97-AF65-F5344CB8AC3E}">
        <p14:creationId xmlns:p14="http://schemas.microsoft.com/office/powerpoint/2010/main" val="11160540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6-09-04 om 16.17.33.png"/>
          <p:cNvPicPr>
            <a:picLocks noGrp="1" noChangeAspect="1"/>
          </p:cNvPicPr>
          <p:nvPr>
            <p:ph idx="1"/>
          </p:nvPr>
        </p:nvPicPr>
        <p:blipFill>
          <a:blip r:embed="rId3" cstate="email">
            <a:extLst>
              <a:ext uri="{28A0092B-C50C-407E-A947-70E740481C1C}">
                <a14:useLocalDpi xmlns:a14="http://schemas.microsoft.com/office/drawing/2010/main"/>
              </a:ext>
            </a:extLst>
          </a:blip>
          <a:srcRect l="-16134" r="-16134"/>
          <a:stretch>
            <a:fillRect/>
          </a:stretch>
        </p:blipFill>
        <p:spPr/>
      </p:pic>
    </p:spTree>
    <p:extLst>
      <p:ext uri="{BB962C8B-B14F-4D97-AF65-F5344CB8AC3E}">
        <p14:creationId xmlns:p14="http://schemas.microsoft.com/office/powerpoint/2010/main" val="25283336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sz="3200" dirty="0" smtClean="0"/>
              <a:t>Verspreiding van de Islam: </a:t>
            </a:r>
            <a:br>
              <a:rPr lang="nl-NL" sz="3200" dirty="0" smtClean="0"/>
            </a:br>
            <a:r>
              <a:rPr lang="nl-NL" sz="2800" dirty="0" smtClean="0"/>
              <a:t>geboorte Mohammed 571 </a:t>
            </a:r>
          </a:p>
        </p:txBody>
      </p:sp>
      <p:pic>
        <p:nvPicPr>
          <p:cNvPr id="4" name="Tijdelijke aanduiding voor inhoud 3" descr="http://www.vanderkaap.org/histoforum/images/kaartgodsdienst2a.jpg"/>
          <p:cNvPicPr>
            <a:picLocks noGrp="1"/>
          </p:cNvPicPr>
          <p:nvPr>
            <p:ph idx="1"/>
          </p:nvPr>
        </p:nvPicPr>
        <p:blipFill>
          <a:blip r:embed="rId3" cstate="email">
            <a:extLst>
              <a:ext uri="{28A0092B-C50C-407E-A947-70E740481C1C}">
                <a14:useLocalDpi xmlns:a14="http://schemas.microsoft.com/office/drawing/2010/main"/>
              </a:ext>
            </a:extLst>
          </a:blip>
          <a:srcRect l="-9459" r="-9459"/>
          <a:stretch>
            <a:fillRect/>
          </a:stretch>
        </p:blipFill>
        <p:spPr/>
      </p:pic>
    </p:spTree>
    <p:extLst>
      <p:ext uri="{BB962C8B-B14F-4D97-AF65-F5344CB8AC3E}">
        <p14:creationId xmlns:p14="http://schemas.microsoft.com/office/powerpoint/2010/main" val="1107942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25538"/>
          </a:xfrm>
        </p:spPr>
        <p:txBody>
          <a:bodyPr>
            <a:normAutofit fontScale="90000"/>
          </a:bodyPr>
          <a:lstStyle/>
          <a:p>
            <a:pPr algn="r" eaLnBrk="1" hangingPunct="1">
              <a:defRPr/>
            </a:pPr>
            <a:r>
              <a:rPr lang="en-US" dirty="0" smtClean="0"/>
              <a:t>				</a:t>
            </a:r>
            <a:r>
              <a:rPr lang="en-US" sz="2400" dirty="0" smtClean="0"/>
              <a:t>ARABISCHE</a:t>
            </a:r>
            <a:r>
              <a:rPr lang="en-US" sz="2400" dirty="0"/>
              <a:t> </a:t>
            </a:r>
            <a:r>
              <a:rPr lang="en-US" sz="2400" dirty="0" smtClean="0"/>
              <a:t>INVLOEDEN  </a:t>
            </a:r>
            <a:br>
              <a:rPr lang="en-US" sz="2400" dirty="0" smtClean="0"/>
            </a:br>
            <a:r>
              <a:rPr lang="en-US" sz="2400" dirty="0" smtClean="0"/>
              <a:t>IN GRANADA</a:t>
            </a:r>
            <a:endParaRPr lang="en-GB" sz="2400" dirty="0" smtClean="0"/>
          </a:p>
        </p:txBody>
      </p:sp>
      <p:sp>
        <p:nvSpPr>
          <p:cNvPr id="15363" name="Rectangle 3"/>
          <p:cNvSpPr>
            <a:spLocks noGrp="1" noChangeArrowheads="1"/>
          </p:cNvSpPr>
          <p:nvPr>
            <p:ph type="body" idx="1"/>
          </p:nvPr>
        </p:nvSpPr>
        <p:spPr/>
        <p:txBody>
          <a:bodyPr/>
          <a:lstStyle/>
          <a:p>
            <a:pPr eaLnBrk="1" hangingPunct="1">
              <a:defRPr/>
            </a:pPr>
            <a:endParaRPr lang="nl-NL" dirty="0" smtClean="0"/>
          </a:p>
        </p:txBody>
      </p:sp>
      <p:pic>
        <p:nvPicPr>
          <p:cNvPr id="20483" name="Picture 5" descr="Karte Andalusi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3575" y="3024812"/>
            <a:ext cx="185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cm-alhamb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3188" y="1224587"/>
            <a:ext cx="37814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alhambra_grana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37439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zaal_van_de_gazant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86613" y="4177337"/>
            <a:ext cx="1778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5" descr="Alhambra-pattern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7463" y="4510712"/>
            <a:ext cx="19954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7" descr="191_granada_alhambra0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0825" y="143500"/>
            <a:ext cx="35718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4353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sz="3200" dirty="0" smtClean="0"/>
              <a:t>Verspreiding van het Christendom door missionarissen</a:t>
            </a:r>
          </a:p>
        </p:txBody>
      </p:sp>
      <p:pic>
        <p:nvPicPr>
          <p:cNvPr id="4" name="Tijdelijke aanduiding voor inhoud 3" descr="http://www.vanderkaap.org/histoforum/images/kaartgodsdienst1a.jpg"/>
          <p:cNvPicPr>
            <a:picLocks noGrp="1"/>
          </p:cNvPicPr>
          <p:nvPr>
            <p:ph idx="1"/>
          </p:nvPr>
        </p:nvPicPr>
        <p:blipFill>
          <a:blip r:embed="rId3" cstate="email">
            <a:extLst>
              <a:ext uri="{28A0092B-C50C-407E-A947-70E740481C1C}">
                <a14:useLocalDpi xmlns:a14="http://schemas.microsoft.com/office/drawing/2010/main"/>
              </a:ext>
            </a:extLst>
          </a:blip>
          <a:srcRect l="-1094" r="-1094"/>
          <a:stretch>
            <a:fillRect/>
          </a:stretch>
        </p:blipFill>
        <p:spPr/>
      </p:pic>
    </p:spTree>
    <p:extLst>
      <p:ext uri="{BB962C8B-B14F-4D97-AF65-F5344CB8AC3E}">
        <p14:creationId xmlns:p14="http://schemas.microsoft.com/office/powerpoint/2010/main" val="13658165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sz="2800" dirty="0" smtClean="0"/>
              <a:t>Ontstaan van het klooster  en werkzaamheden</a:t>
            </a:r>
            <a:endParaRPr lang="nl-NL" sz="2800" dirty="0"/>
          </a:p>
        </p:txBody>
      </p:sp>
      <p:pic>
        <p:nvPicPr>
          <p:cNvPr id="4" name="Tijdelijke aanduiding voor inhoud 3" descr="http://www.rug.nl/education/scholierenacademie/Scholieren/profielwerkstuk/alfasteunpunt/subjects/onderwerpen/godsdienst/Fontenay.JPG"/>
          <p:cNvPicPr>
            <a:picLocks noGrp="1"/>
          </p:cNvPicPr>
          <p:nvPr>
            <p:ph idx="1"/>
          </p:nvPr>
        </p:nvPicPr>
        <p:blipFill>
          <a:blip r:embed="rId3" cstate="email">
            <a:extLst>
              <a:ext uri="{28A0092B-C50C-407E-A947-70E740481C1C}">
                <a14:useLocalDpi xmlns:a14="http://schemas.microsoft.com/office/drawing/2010/main"/>
              </a:ext>
            </a:extLst>
          </a:blip>
          <a:srcRect l="-1156" r="-1156"/>
          <a:stretch>
            <a:fillRect/>
          </a:stretch>
        </p:blipFill>
        <p:spPr>
          <a:xfrm>
            <a:off x="539750" y="1484313"/>
            <a:ext cx="3322638" cy="1689100"/>
          </a:xfrm>
        </p:spPr>
      </p:pic>
      <p:pic>
        <p:nvPicPr>
          <p:cNvPr id="23555" name="Afbeelding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756150" y="1484313"/>
            <a:ext cx="29845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Afbeelding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68313" y="3429000"/>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Afbeelding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00563" y="4365625"/>
            <a:ext cx="33051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03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KRUISTOCHTEN</a:t>
            </a:r>
            <a:endParaRPr lang="en-GB" smtClean="0"/>
          </a:p>
        </p:txBody>
      </p:sp>
      <p:sp>
        <p:nvSpPr>
          <p:cNvPr id="14339" name="Rectangle 3"/>
          <p:cNvSpPr>
            <a:spLocks noGrp="1" noChangeArrowheads="1"/>
          </p:cNvSpPr>
          <p:nvPr>
            <p:ph type="body" idx="1"/>
          </p:nvPr>
        </p:nvSpPr>
        <p:spPr/>
        <p:txBody>
          <a:bodyPr/>
          <a:lstStyle/>
          <a:p>
            <a:pPr eaLnBrk="1" hangingPunct="1">
              <a:defRPr/>
            </a:pPr>
            <a:r>
              <a:rPr lang="en-US" sz="2000" smtClean="0"/>
              <a:t>Paus Clement roept de christenen op Jeruzalem te bevrijden van de Moslims</a:t>
            </a:r>
            <a:endParaRPr lang="en-GB" sz="2000" smtClean="0"/>
          </a:p>
        </p:txBody>
      </p:sp>
      <p:pic>
        <p:nvPicPr>
          <p:cNvPr id="25603" name="Picture 5" descr="kruistocht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2951163"/>
            <a:ext cx="5576888"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ridderkrui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2492375"/>
            <a:ext cx="28130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6929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Zwart .thmx</Template>
  <TotalTime>73</TotalTime>
  <Words>650</Words>
  <Application>Microsoft Macintosh PowerPoint</Application>
  <PresentationFormat>Diavoorstelling (4:3)</PresentationFormat>
  <Paragraphs>75</Paragraphs>
  <Slides>25</Slides>
  <Notes>16</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 Zwart </vt:lpstr>
      <vt:lpstr>Middeleeuwen</vt:lpstr>
      <vt:lpstr>Middeleeuwen</vt:lpstr>
      <vt:lpstr>Veranderingen in Europa:  West en oost Romeinse rijk</vt:lpstr>
      <vt:lpstr>PowerPoint-presentatie</vt:lpstr>
      <vt:lpstr>Verspreiding van de Islam:  geboorte Mohammed 571 </vt:lpstr>
      <vt:lpstr>    ARABISCHE INVLOEDEN   IN GRANADA</vt:lpstr>
      <vt:lpstr>Verspreiding van het Christendom door missionarissen</vt:lpstr>
      <vt:lpstr>Ontstaan van het klooster  en werkzaamheden</vt:lpstr>
      <vt:lpstr>KRUISTOCHTEN</vt:lpstr>
      <vt:lpstr>KATHOLIEKE KERK EN HEILIGEN, RELIKWIEEN  EN PELGRIMSTOCHTEN</vt:lpstr>
      <vt:lpstr>Grote kathedralen</vt:lpstr>
      <vt:lpstr>DRIE STANDEN: adel- kerk- volk  </vt:lpstr>
      <vt:lpstr>Waar woont de adel ?</vt:lpstr>
      <vt:lpstr>Waar woont de kloosterling ?</vt:lpstr>
      <vt:lpstr>Waar woont het volk ? Dorp of stad ?</vt:lpstr>
      <vt:lpstr> Wat vond men belangrijk in het leven ? </vt:lpstr>
      <vt:lpstr>PowerPoint-presentatie</vt:lpstr>
      <vt:lpstr>PowerPoint-presentatie</vt:lpstr>
      <vt:lpstr>Gevaren in de Middeleeuwen</vt:lpstr>
      <vt:lpstr>PowerPoint-presentatie</vt:lpstr>
      <vt:lpstr>PowerPoint-presentatie</vt:lpstr>
      <vt:lpstr>PowerPoint-presentatie</vt:lpstr>
      <vt:lpstr>Vermaak in de middeleeuwen</vt:lpstr>
      <vt:lpstr>Hofdans en volksvermaak</vt:lpstr>
      <vt:lpstr>Kleding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Middeleeuwen</dc:title>
  <dc:creator>ATC</dc:creator>
  <cp:lastModifiedBy>ATC</cp:lastModifiedBy>
  <cp:revision>31</cp:revision>
  <dcterms:created xsi:type="dcterms:W3CDTF">2016-09-04T13:52:27Z</dcterms:created>
  <dcterms:modified xsi:type="dcterms:W3CDTF">2016-09-13T12:07:19Z</dcterms:modified>
</cp:coreProperties>
</file>